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c1c4ae824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c1c4ae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ce9ed9f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ce9ed9f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ce9ed9f0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ce9ed9f0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ce9ed9f0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ce9ed9f0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ce9ed9f0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ce9ed9f0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69abc25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69abc25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6e2ba487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e2ba487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6e2ba487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e2ba487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ce9ed9f0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ce9ed9f0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ce9ed9f0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ce9ed9f0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6e0f5352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6e0f5352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e0f53529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e0f53529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ce9ed9f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ce9ed9f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document/d/1YFOCSUxucfa3Ba-AAlQFf_rLWC4LRS6oWStCEZSoQdY/edit" TargetMode="External"/><Relationship Id="rId4" Type="http://schemas.openxmlformats.org/officeDocument/2006/relationships/hyperlink" Target="http://csunplugged.mines.edu/Activities/CV/ComputerVisionSlides.pdf" TargetMode="External"/><Relationship Id="rId9" Type="http://schemas.openxmlformats.org/officeDocument/2006/relationships/hyperlink" Target="http://csunplugged.mines.edu/Activities/AI/TuringTestComputerAnswers.pdf" TargetMode="External"/><Relationship Id="rId5" Type="http://schemas.openxmlformats.org/officeDocument/2006/relationships/hyperlink" Target="http://csunplugged.mines.edu/Activities/CV/EdgeDetectionCat.pdf" TargetMode="External"/><Relationship Id="rId6" Type="http://schemas.openxmlformats.org/officeDocument/2006/relationships/hyperlink" Target="http://csunplugged.mines.edu/Activities/CV/EdgeDetectionStar.pdf" TargetMode="External"/><Relationship Id="rId7" Type="http://schemas.openxmlformats.org/officeDocument/2006/relationships/hyperlink" Target="http://csunplugged.mines.edu/Activities/CV/ShapeDetectionKangaroo.pdf" TargetMode="External"/><Relationship Id="rId8" Type="http://schemas.openxmlformats.org/officeDocument/2006/relationships/hyperlink" Target="http://csunplugged.mines.edu/Activities/AI/IntelligentPieceOfPaper.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eQLcDmfmGB0" TargetMode="Externa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csunplugged.mines.edu/Activities/AI/TuringTest.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mJeNghZXtMo" TargetMode="External"/><Relationship Id="rId4" Type="http://schemas.openxmlformats.org/officeDocument/2006/relationships/image" Target="../media/image6.jpg"/><Relationship Id="rId5" Type="http://schemas.openxmlformats.org/officeDocument/2006/relationships/hyperlink" Target="http://www.youtube.com/watch?v=ZPXCF5e1_HI" TargetMode="External"/><Relationship Id="rId6"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etflix.com/watch/80223954?trackId=13752289&amp;tctx=0%2C5%2C9fccbe6f-0bfb-43ba-9ccf-b2a881055700-111659311%2C%2C" TargetMode="External"/><Relationship Id="rId4" Type="http://schemas.openxmlformats.org/officeDocument/2006/relationships/hyperlink" Target="http://www.digitaljournal.com/tech-and-science/technology/sophia-the-robot-claims-she-wants-to-help-not-harm-humans/article/521604"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csunplugged.mines.edu/Activities/CV/ComputerVisionSlides.pdf" TargetMode="External"/><Relationship Id="rId4" Type="http://schemas.openxmlformats.org/officeDocument/2006/relationships/hyperlink" Target="http://csunplugged.mines.edu/Activities/CV/EdgeDetectionCatSlides.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Monday January 27th</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Recap Last Class - Why do we like/dislike Tengai?</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Basics of A.I.</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Analyzing Data / Perception</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determine which future scenario is most likely for humanity by constructing an </a:t>
            </a:r>
            <a:r>
              <a:rPr b="1" lang="en" sz="2200">
                <a:solidFill>
                  <a:schemeClr val="dk1"/>
                </a:solidFill>
                <a:latin typeface="Calibri"/>
                <a:ea typeface="Calibri"/>
                <a:cs typeface="Calibri"/>
                <a:sym typeface="Calibri"/>
              </a:rPr>
              <a:t>argument</a:t>
            </a:r>
            <a:r>
              <a:rPr b="1" lang="en" sz="2200">
                <a:solidFill>
                  <a:schemeClr val="dk1"/>
                </a:solidFill>
                <a:latin typeface="Calibri"/>
                <a:ea typeface="Calibri"/>
                <a:cs typeface="Calibri"/>
                <a:sym typeface="Calibri"/>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WS Needed for All</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Elenor Haberl’s Story - Imperfect Match</a:t>
            </a:r>
            <a:endParaRPr/>
          </a:p>
          <a:p>
            <a:pPr indent="0" lvl="0" marL="0" rtl="0" algn="l">
              <a:spcBef>
                <a:spcPts val="1600"/>
              </a:spcBef>
              <a:spcAft>
                <a:spcPts val="0"/>
              </a:spcAft>
              <a:buNone/>
            </a:pPr>
            <a:r>
              <a:rPr lang="en"/>
              <a:t>A.I. Vision - </a:t>
            </a:r>
            <a:r>
              <a:rPr lang="en" u="sng">
                <a:solidFill>
                  <a:schemeClr val="hlink"/>
                </a:solidFill>
                <a:hlinkClick r:id="rId4"/>
              </a:rPr>
              <a:t>Slides,</a:t>
            </a:r>
            <a:r>
              <a:rPr lang="en"/>
              <a:t> </a:t>
            </a:r>
            <a:r>
              <a:rPr lang="en" u="sng">
                <a:solidFill>
                  <a:schemeClr val="hlink"/>
                </a:solidFill>
                <a:hlinkClick r:id="rId5"/>
              </a:rPr>
              <a:t>Cat WS,</a:t>
            </a:r>
            <a:r>
              <a:rPr lang="en"/>
              <a:t> </a:t>
            </a:r>
            <a:r>
              <a:rPr lang="en" u="sng">
                <a:solidFill>
                  <a:schemeClr val="hlink"/>
                </a:solidFill>
                <a:hlinkClick r:id="rId6"/>
              </a:rPr>
              <a:t>Star WS,</a:t>
            </a:r>
            <a:r>
              <a:rPr lang="en"/>
              <a:t> </a:t>
            </a:r>
            <a:r>
              <a:rPr lang="en" u="sng">
                <a:solidFill>
                  <a:schemeClr val="hlink"/>
                </a:solidFill>
                <a:hlinkClick r:id="rId7"/>
              </a:rPr>
              <a:t>Kangaroo WS</a:t>
            </a:r>
            <a:endParaRPr/>
          </a:p>
          <a:p>
            <a:pPr indent="0" lvl="0" marL="0" rtl="0" algn="l">
              <a:spcBef>
                <a:spcPts val="1600"/>
              </a:spcBef>
              <a:spcAft>
                <a:spcPts val="0"/>
              </a:spcAft>
              <a:buNone/>
            </a:pPr>
            <a:r>
              <a:rPr lang="en" u="sng">
                <a:solidFill>
                  <a:schemeClr val="hlink"/>
                </a:solidFill>
                <a:hlinkClick r:id="rId8"/>
              </a:rPr>
              <a:t>Intelligent Piece of Paper</a:t>
            </a:r>
            <a:endParaRPr/>
          </a:p>
          <a:p>
            <a:pPr indent="0" lvl="0" marL="0" rtl="0" algn="l">
              <a:spcBef>
                <a:spcPts val="1600"/>
              </a:spcBef>
              <a:spcAft>
                <a:spcPts val="1600"/>
              </a:spcAft>
              <a:buNone/>
            </a:pPr>
            <a:r>
              <a:rPr lang="en" u="sng">
                <a:solidFill>
                  <a:schemeClr val="hlink"/>
                </a:solidFill>
                <a:hlinkClick r:id="rId9"/>
              </a:rPr>
              <a:t>Turing Test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13" y="32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Vision</a:t>
            </a:r>
            <a:endParaRPr/>
          </a:p>
        </p:txBody>
      </p:sp>
      <p:pic>
        <p:nvPicPr>
          <p:cNvPr descr="Computer vision is fascinating to me because a) it sounds intriguing and b) it’s a part of so many different things we use today (augmented reality, image search, Google Photos, cameras, those yellow first down lines we see watching football on TV, self-driving cars, selfie lenses, and more.) In this video, I talk with several researchers at Google to get an overview of the field today, a bit of its history, and a hint of its future.&#10;&#10;Watch more videos about computer vision → https://goo.gl/5WWErf&#10;&#10;Watch a TED talk about the motion magnification work → https://goo.gl/Tc7ogO&#10;&#10;Read more about computer vision (including work that inspired the 4 Rs breakdown in this video) here → https://goo.gl/E3G1Av and here → https://goo.gl/2PcPsY&#10;&#10;Share this video on Facebook → https://goo.gl/x8S4tJ&#10;Follow us → https://twitter.com/NatandFriends &#10;Subscribe → https://goo.gl/CEsJyN &#10;&#10;Thanks to friends:&#10;*Vibe Mountain for the music&#10;*Tracy Ma, Sam Rhodes, and MTC for the graphics&#10;*Mcenroe for being super cute picking that lemon&#10; &#10;-------&#10;&#10;Check out ALL the videos we’ve made → https://goo.gl/8UyyHP&#10;&#10;:)&#10;Nat &amp; Friends&#10;http://youtube.com/natandfriends -- We make videos where we go behind the scenes at Google. What are you curious about? Let us know!" id="124" name="Google Shape;124;p23" title="How Computer Vision Is Finally Taking Off, After 50 Years">
            <a:hlinkClick r:id="rId3"/>
          </p:cNvPr>
          <p:cNvPicPr preferRelativeResize="0"/>
          <p:nvPr/>
        </p:nvPicPr>
        <p:blipFill>
          <a:blip r:embed="rId4">
            <a:alphaModFix/>
          </a:blip>
          <a:stretch>
            <a:fillRect/>
          </a:stretch>
        </p:blipFill>
        <p:spPr>
          <a:xfrm>
            <a:off x="2128013" y="1131450"/>
            <a:ext cx="4887976" cy="366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2884500" y="2285400"/>
            <a:ext cx="33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What is AI actually?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 Wrap Up Video                 IBM Watson</a:t>
            </a:r>
            <a:endParaRPr/>
          </a:p>
        </p:txBody>
      </p:sp>
      <p:pic>
        <p:nvPicPr>
          <p:cNvPr descr="What is AI? What is machine learning and how does it work? You’ve probably heard the buzz. The age of artificial intelligence has arrived. But that doesn’t mean it's easy to wrap your mind around. For the full story on the rise of artificial intelligence, check out The Robot Revolution: http://hubs.ly/H0630650&#10;&#10;Let’s break down the basics of artificial intelligence, bots, and machine learning. Besides, there's nothing that will impact marketing more in the next five to ten years than artificial intelligence. Learn what the coming revolution means for your day-to-day work, your business, and ultimately, your customers.&#10;&#10;Every day, a large portion of the population is at the mercy of a rising technology, yet few actually understand what it is. &#10;&#10;Artificial intelligence. You know, HAL 9000 and Marvin the Paranoid Android? &#10;&#10;Thanks to books and movies, each generation has formed its own fantasy of a world ruled -- or at least served -- by robots. We’ve been conditioned to expect flying cars that steer clear of traffic and robotic maids whipping up our weekday dinner. &#10;&#10;But if the age of AI is here, why don’t our lives look more like the Jetsons?&#10;&#10;Well, for starters, that’s a cartoon. And really, if you’ve ever browsed Netflix movie suggestions or told Alexa to order a pizza, you’re probably interacting with artificial intelligence more than you realize.  &#10;&#10;And that’s kind of the point. AI is designed so you don’t realize there’s a computer calling the shots. But that also makes understanding what AI is -- and what it’s not -- a little complicated.&#10;&#10;In basic terms, AI is a broad area of computer science that makes machines seem like they have human intelligence. &#10;&#10;So it’s not only programming a computer to drive a car by obeying traffic signals, but it’s when that program also learns to exhibit signs of human-like road rage.  &#10;&#10;As intimidating as it may seem, this technology isn’t new. Actually, for the past half-a-century, it’s been an idea ahead of its time. &#10;&#10;The term “artificial intelligence” was first coined back in 1956 by Dartmouth professor John McCarthy. He called together a group of computer scientists and mathematicians to see if machines could learn like a young child does, using trial and error to develop formal reasoning. The project proposal says they’ll figure out how to make machines “use language, form abstractions and concepts, solve kinds of problems now reserved for humans, and improve themselves.” &#10;&#10;That was more than 60 years ago. &#10;&#10;Since then, AI has remained for the most part in university classrooms and super secret labs … But that’s changing.&#10;&#10;Like all exponential curves, it’s hard to tell when a line that’s slowly ticking upwards is going to skyrocket. &#10;&#10;But during the past few years, a couple of factors have led to AI becoming the next “big” thing: First, huge amounts of data are being created every minute. In fact, 90% of the world’s data has been generated in the past two years. And now thanks to advances in processing speeds, computers can actually make sense of all this information more quickly. Because of this, tech giants and venture capitalists have bought into AI and are infusing the market with cash and new applications.&#10;&#10;Very soon, AI will become a little less artificial, and a lot more intelligent. &#10;&#10;Now the question is: Should you brace yourself for yet another Terminator movie, live on your city streets?&#10;&#10;Not exactly. In fact, stop thinking of robots. When it comes to AI, a robot is nothing more than the shell concealing what’s actually used to power the technology.&#10;&#10;That means AI can manifest itself in many different ways. Let’s break down the options…&#10;&#10;First, you have your bots. They’re text-based and incredibly powerful, but they have limitations. &#10;&#10;Ask a weather bot for the forecast, and it will tell you it’s partly cloudy with a high of 57. But ask that same bot what time it is in Tokyo, and it’ll get a little confused. That’s because the bot’s creator only programmed it to give you the weather by pulling from a specific data source.&#10;&#10;Natural language processing makes these bots a bit more sophisticated. When you ask Siri or Cortana where the closest gas station is, it’s really just translating your voice into text, feeding it to a search engine, and reading the answer back in human syntax. So in other words, you don’t have to speak in code.&#10;&#10;&#10;&#10;Machine intelligence, artificial intelligence, machine learning, the rise of artificial intelligence, artificial intelligence tutorial, future of work 2020, what is artificial intelligence and why is it important, machine learning tutorial" id="135" name="Google Shape;135;p25" title="What is Artificial Intelligence (or Machine Learning)?">
            <a:hlinkClick r:id="rId3"/>
          </p:cNvPr>
          <p:cNvPicPr preferRelativeResize="0"/>
          <p:nvPr/>
        </p:nvPicPr>
        <p:blipFill>
          <a:blip r:embed="rId4">
            <a:alphaModFix/>
          </a:blip>
          <a:stretch>
            <a:fillRect/>
          </a:stretch>
        </p:blipFill>
        <p:spPr>
          <a:xfrm>
            <a:off x="152400" y="1170125"/>
            <a:ext cx="4572000" cy="3429000"/>
          </a:xfrm>
          <a:prstGeom prst="rect">
            <a:avLst/>
          </a:prstGeom>
          <a:noFill/>
          <a:ln>
            <a:noFill/>
          </a:ln>
        </p:spPr>
      </p:pic>
      <p:pic>
        <p:nvPicPr>
          <p:cNvPr descr="IBM and its partners are building solutions that will allow individual patients and larger health populations to benefit as providers share and apply insights in real-time. In this video, learn how the IBM Watson Health Cloud can help an avid runner with a heart condition continue to live an active life. This scenario describes the future of health and where things are going, not necessarily what you’d get when you walk into a doctor’s office today.  For more information on Watson Health, please visit http://ibm.com/watsonhealth.&#10;&#10;IBMers -- learn more about Security Intelligence on Think Academy (internal site): https://ibm.biz/IBMThinkAcademy" id="136" name="Google Shape;136;p25" title="How It Works: IBM Watson Health">
            <a:hlinkClick r:id="rId5"/>
          </p:cNvPr>
          <p:cNvPicPr preferRelativeResize="0"/>
          <p:nvPr/>
        </p:nvPicPr>
        <p:blipFill>
          <a:blip r:embed="rId6">
            <a:alphaModFix/>
          </a:blip>
          <a:stretch>
            <a:fillRect/>
          </a:stretch>
        </p:blipFill>
        <p:spPr>
          <a:xfrm>
            <a:off x="4863900" y="1341575"/>
            <a:ext cx="4114800" cy="30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193375"/>
            <a:ext cx="8520600" cy="5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Robot would you trust?</a:t>
            </a:r>
            <a:endParaRPr sz="3600"/>
          </a:p>
        </p:txBody>
      </p:sp>
      <p:sp>
        <p:nvSpPr>
          <p:cNvPr id="61" name="Google Shape;61;p14"/>
          <p:cNvSpPr txBox="1"/>
          <p:nvPr>
            <p:ph idx="1" type="subTitle"/>
          </p:nvPr>
        </p:nvSpPr>
        <p:spPr>
          <a:xfrm>
            <a:off x="311700" y="5544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a:t>
            </a:r>
            <a:r>
              <a:rPr lang="en" sz="3000">
                <a:solidFill>
                  <a:srgbClr val="000000"/>
                </a:solidFill>
              </a:rPr>
              <a:t>                         B.                         C.</a:t>
            </a:r>
            <a:endParaRPr sz="3000">
              <a:solidFill>
                <a:srgbClr val="000000"/>
              </a:solidFill>
            </a:endParaRPr>
          </a:p>
        </p:txBody>
      </p:sp>
      <p:pic>
        <p:nvPicPr>
          <p:cNvPr id="62" name="Google Shape;62;p14"/>
          <p:cNvPicPr preferRelativeResize="0"/>
          <p:nvPr/>
        </p:nvPicPr>
        <p:blipFill>
          <a:blip r:embed="rId3">
            <a:alphaModFix/>
          </a:blip>
          <a:stretch>
            <a:fillRect/>
          </a:stretch>
        </p:blipFill>
        <p:spPr>
          <a:xfrm>
            <a:off x="848525" y="1154000"/>
            <a:ext cx="1462149" cy="1665226"/>
          </a:xfrm>
          <a:prstGeom prst="rect">
            <a:avLst/>
          </a:prstGeom>
          <a:noFill/>
          <a:ln>
            <a:noFill/>
          </a:ln>
        </p:spPr>
      </p:pic>
      <p:pic>
        <p:nvPicPr>
          <p:cNvPr id="63" name="Google Shape;63;p14"/>
          <p:cNvPicPr preferRelativeResize="0"/>
          <p:nvPr/>
        </p:nvPicPr>
        <p:blipFill>
          <a:blip r:embed="rId3">
            <a:alphaModFix/>
          </a:blip>
          <a:stretch>
            <a:fillRect/>
          </a:stretch>
        </p:blipFill>
        <p:spPr>
          <a:xfrm>
            <a:off x="3840925" y="1154000"/>
            <a:ext cx="1462149" cy="1665226"/>
          </a:xfrm>
          <a:prstGeom prst="rect">
            <a:avLst/>
          </a:prstGeom>
          <a:noFill/>
          <a:ln>
            <a:noFill/>
          </a:ln>
        </p:spPr>
      </p:pic>
      <p:sp>
        <p:nvSpPr>
          <p:cNvPr id="64" name="Google Shape;64;p14"/>
          <p:cNvSpPr txBox="1"/>
          <p:nvPr/>
        </p:nvSpPr>
        <p:spPr>
          <a:xfrm>
            <a:off x="167575" y="2939150"/>
            <a:ext cx="2720100" cy="20754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  </a:t>
            </a:r>
            <a:r>
              <a:rPr lang="en" sz="1800"/>
              <a:t>Ex. Hires you because you are willing to be a </a:t>
            </a:r>
            <a:r>
              <a:rPr b="1" i="1" lang="en" sz="1800"/>
              <a:t>slave </a:t>
            </a:r>
            <a:r>
              <a:rPr lang="en" sz="1800"/>
              <a:t>for the company.</a:t>
            </a:r>
            <a:endParaRPr sz="1800"/>
          </a:p>
        </p:txBody>
      </p:sp>
      <p:sp>
        <p:nvSpPr>
          <p:cNvPr id="65" name="Google Shape;65;p14"/>
          <p:cNvSpPr txBox="1"/>
          <p:nvPr/>
        </p:nvSpPr>
        <p:spPr>
          <a:xfrm>
            <a:off x="3211950" y="2939150"/>
            <a:ext cx="2720100" cy="20754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wrong.</a:t>
            </a:r>
            <a:r>
              <a:rPr lang="en" sz="1800"/>
              <a:t>  Ex. Hires you because you are </a:t>
            </a:r>
            <a:r>
              <a:rPr b="1" i="1" lang="en" sz="1800"/>
              <a:t>NOT</a:t>
            </a:r>
            <a:r>
              <a:rPr lang="en" sz="1800"/>
              <a:t> religious.</a:t>
            </a:r>
            <a:endParaRPr sz="1800"/>
          </a:p>
        </p:txBody>
      </p:sp>
      <p:sp>
        <p:nvSpPr>
          <p:cNvPr id="66" name="Google Shape;66;p14"/>
          <p:cNvSpPr txBox="1"/>
          <p:nvPr/>
        </p:nvSpPr>
        <p:spPr>
          <a:xfrm>
            <a:off x="6204350" y="2874650"/>
            <a:ext cx="2720100" cy="22044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sz="1700">
              <a:solidFill>
                <a:schemeClr val="dk1"/>
              </a:solidFill>
            </a:endParaRPr>
          </a:p>
          <a:p>
            <a:pPr indent="0" lvl="0" marL="0" rtl="0" algn="ctr">
              <a:spcBef>
                <a:spcPts val="0"/>
              </a:spcBef>
              <a:spcAft>
                <a:spcPts val="0"/>
              </a:spcAft>
              <a:buClr>
                <a:schemeClr val="dk1"/>
              </a:buClr>
              <a:buSzPts val="1100"/>
              <a:buFont typeface="Arial"/>
              <a:buNone/>
            </a:pPr>
            <a:r>
              <a:rPr lang="en" sz="1700">
                <a:solidFill>
                  <a:schemeClr val="dk1"/>
                </a:solidFill>
              </a:rPr>
              <a:t>?</a:t>
            </a:r>
            <a:endParaRPr sz="1700">
              <a:solidFill>
                <a:schemeClr val="dk1"/>
              </a:solidFill>
            </a:endParaRPr>
          </a:p>
          <a:p>
            <a:pPr indent="0" lvl="0" marL="0" rtl="0" algn="ctr">
              <a:spcBef>
                <a:spcPts val="0"/>
              </a:spcBef>
              <a:spcAft>
                <a:spcPts val="0"/>
              </a:spcAft>
              <a:buClr>
                <a:schemeClr val="dk1"/>
              </a:buClr>
              <a:buSzPts val="1100"/>
              <a:buFont typeface="Arial"/>
              <a:buNone/>
            </a:pPr>
            <a:r>
              <a:t/>
            </a:r>
            <a:endParaRPr sz="1700">
              <a:solidFill>
                <a:schemeClr val="dk1"/>
              </a:solidFill>
            </a:endParaRPr>
          </a:p>
          <a:p>
            <a:pPr indent="0" lvl="0" marL="0" rtl="0" algn="ctr">
              <a:spcBef>
                <a:spcPts val="0"/>
              </a:spcBef>
              <a:spcAft>
                <a:spcPts val="0"/>
              </a:spcAft>
              <a:buClr>
                <a:schemeClr val="dk1"/>
              </a:buClr>
              <a:buSzPts val="1100"/>
              <a:buFont typeface="Arial"/>
              <a:buNone/>
            </a:pPr>
            <a:r>
              <a:rPr lang="en" sz="1700">
                <a:solidFill>
                  <a:schemeClr val="dk1"/>
                </a:solidFill>
              </a:rPr>
              <a:t>What made choice C. different from choices A and B?  Recall Tengai...</a:t>
            </a:r>
            <a:endParaRPr sz="1700"/>
          </a:p>
        </p:txBody>
      </p:sp>
      <p:pic>
        <p:nvPicPr>
          <p:cNvPr id="67" name="Google Shape;67;p14"/>
          <p:cNvPicPr preferRelativeResize="0"/>
          <p:nvPr/>
        </p:nvPicPr>
        <p:blipFill>
          <a:blip r:embed="rId4">
            <a:alphaModFix/>
          </a:blip>
          <a:stretch>
            <a:fillRect/>
          </a:stretch>
        </p:blipFill>
        <p:spPr>
          <a:xfrm>
            <a:off x="6344222" y="1135250"/>
            <a:ext cx="2496578" cy="1665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0" y="341775"/>
            <a:ext cx="8520600" cy="16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Does a </a:t>
            </a:r>
            <a:endParaRPr/>
          </a:p>
          <a:p>
            <a:pPr indent="0" lvl="0" marL="0" rtl="0" algn="ctr">
              <a:spcBef>
                <a:spcPts val="0"/>
              </a:spcBef>
              <a:spcAft>
                <a:spcPts val="0"/>
              </a:spcAft>
              <a:buNone/>
            </a:pPr>
            <a:r>
              <a:rPr lang="en"/>
              <a:t>Computer See?</a:t>
            </a:r>
            <a:endParaRPr/>
          </a:p>
        </p:txBody>
      </p:sp>
      <p:sp>
        <p:nvSpPr>
          <p:cNvPr id="73" name="Google Shape;73;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000000"/>
                </a:solidFill>
              </a:rPr>
              <a:t>Please draw a kleenex box...</a:t>
            </a:r>
            <a:endParaRPr sz="30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0" y="264300"/>
            <a:ext cx="8520600" cy="72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What a computer would see...</a:t>
            </a:r>
            <a:endParaRPr sz="4000"/>
          </a:p>
        </p:txBody>
      </p:sp>
      <p:pic>
        <p:nvPicPr>
          <p:cNvPr id="79" name="Google Shape;79;p16"/>
          <p:cNvPicPr preferRelativeResize="0"/>
          <p:nvPr/>
        </p:nvPicPr>
        <p:blipFill>
          <a:blip r:embed="rId3">
            <a:alphaModFix/>
          </a:blip>
          <a:stretch>
            <a:fillRect/>
          </a:stretch>
        </p:blipFill>
        <p:spPr>
          <a:xfrm>
            <a:off x="2289375" y="992700"/>
            <a:ext cx="4565268" cy="399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165925"/>
            <a:ext cx="8520600" cy="14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&amp; </a:t>
            </a:r>
            <a:r>
              <a:rPr lang="en"/>
              <a:t>Pattern Recognition - “Computer Thinks”</a:t>
            </a:r>
            <a:endParaRPr/>
          </a:p>
          <a:p>
            <a:pPr indent="0" lvl="0" marL="0" rtl="0" algn="l">
              <a:spcBef>
                <a:spcPts val="0"/>
              </a:spcBef>
              <a:spcAft>
                <a:spcPts val="0"/>
              </a:spcAft>
              <a:buNone/>
            </a:pPr>
            <a:r>
              <a:rPr lang="en"/>
              <a:t>Eleanor Haberl’s “Imperfect Match”</a:t>
            </a:r>
            <a:endParaRPr/>
          </a:p>
          <a:p>
            <a:pPr indent="0" lvl="0" marL="0" rtl="0" algn="l">
              <a:spcBef>
                <a:spcPts val="0"/>
              </a:spcBef>
              <a:spcAft>
                <a:spcPts val="0"/>
              </a:spcAft>
              <a:buNone/>
            </a:pPr>
            <a:r>
              <a:rPr lang="en"/>
              <a:t>The Story of Tater Tot</a:t>
            </a:r>
            <a:endParaRPr/>
          </a:p>
        </p:txBody>
      </p:sp>
      <p:pic>
        <p:nvPicPr>
          <p:cNvPr id="85" name="Google Shape;85;p17"/>
          <p:cNvPicPr preferRelativeResize="0"/>
          <p:nvPr/>
        </p:nvPicPr>
        <p:blipFill>
          <a:blip r:embed="rId3">
            <a:alphaModFix/>
          </a:blip>
          <a:stretch>
            <a:fillRect/>
          </a:stretch>
        </p:blipFill>
        <p:spPr>
          <a:xfrm>
            <a:off x="311700" y="2111150"/>
            <a:ext cx="5334025" cy="2762250"/>
          </a:xfrm>
          <a:prstGeom prst="rect">
            <a:avLst/>
          </a:prstGeom>
          <a:noFill/>
          <a:ln>
            <a:noFill/>
          </a:ln>
        </p:spPr>
      </p:pic>
      <p:pic>
        <p:nvPicPr>
          <p:cNvPr id="86" name="Google Shape;86;p17"/>
          <p:cNvPicPr preferRelativeResize="0"/>
          <p:nvPr/>
        </p:nvPicPr>
        <p:blipFill>
          <a:blip r:embed="rId4">
            <a:alphaModFix/>
          </a:blip>
          <a:stretch>
            <a:fillRect/>
          </a:stretch>
        </p:blipFill>
        <p:spPr>
          <a:xfrm>
            <a:off x="6095124" y="2111150"/>
            <a:ext cx="2200275" cy="2762250"/>
          </a:xfrm>
          <a:prstGeom prst="rect">
            <a:avLst/>
          </a:prstGeom>
          <a:noFill/>
          <a:ln>
            <a:noFill/>
          </a:ln>
        </p:spPr>
      </p:pic>
      <p:sp>
        <p:nvSpPr>
          <p:cNvPr id="87" name="Google Shape;87;p17"/>
          <p:cNvSpPr txBox="1"/>
          <p:nvPr/>
        </p:nvSpPr>
        <p:spPr>
          <a:xfrm>
            <a:off x="2707100" y="1815750"/>
            <a:ext cx="4053000" cy="7560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Which of these dogs would you want to take home with you?  Why?</a:t>
            </a:r>
            <a:endParaRPr sz="1800"/>
          </a:p>
        </p:txBody>
      </p:sp>
      <p:sp>
        <p:nvSpPr>
          <p:cNvPr id="88" name="Google Shape;88;p17"/>
          <p:cNvSpPr txBox="1"/>
          <p:nvPr/>
        </p:nvSpPr>
        <p:spPr>
          <a:xfrm>
            <a:off x="6095125" y="2944125"/>
            <a:ext cx="66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vs.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27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Recognition</a:t>
            </a:r>
            <a:endParaRPr/>
          </a:p>
        </p:txBody>
      </p:sp>
      <p:sp>
        <p:nvSpPr>
          <p:cNvPr id="94" name="Google Shape;94;p18"/>
          <p:cNvSpPr txBox="1"/>
          <p:nvPr>
            <p:ph idx="1" type="body"/>
          </p:nvPr>
        </p:nvSpPr>
        <p:spPr>
          <a:xfrm>
            <a:off x="311700" y="972000"/>
            <a:ext cx="8520600" cy="30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 3 and 4 on the discussion guide portion of the story ask about your pet preference, ethnicity, and family size.</a:t>
            </a:r>
            <a:endParaRPr>
              <a:solidFill>
                <a:srgbClr val="000000"/>
              </a:solidFill>
            </a:endParaRPr>
          </a:p>
          <a:p>
            <a:pPr indent="0" lvl="0" marL="0" rtl="0" algn="l">
              <a:spcBef>
                <a:spcPts val="1600"/>
              </a:spcBef>
              <a:spcAft>
                <a:spcPts val="0"/>
              </a:spcAft>
              <a:buNone/>
            </a:pPr>
            <a:r>
              <a:rPr lang="en">
                <a:solidFill>
                  <a:srgbClr val="000000"/>
                </a:solidFill>
              </a:rPr>
              <a:t>Let’s collect the data of our classroom and see if we can determine any patterns.  Do these patterns have significance or not?</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The last question asks about how we can improve the AI system in this story.  What are some of your thoughts?</a:t>
            </a:r>
            <a:endParaRPr>
              <a:solidFill>
                <a:srgbClr val="000000"/>
              </a:solidFill>
            </a:endParaRPr>
          </a:p>
        </p:txBody>
      </p:sp>
      <p:pic>
        <p:nvPicPr>
          <p:cNvPr id="95" name="Google Shape;95;p18"/>
          <p:cNvPicPr preferRelativeResize="0"/>
          <p:nvPr/>
        </p:nvPicPr>
        <p:blipFill>
          <a:blip r:embed="rId3">
            <a:alphaModFix/>
          </a:blip>
          <a:stretch>
            <a:fillRect/>
          </a:stretch>
        </p:blipFill>
        <p:spPr>
          <a:xfrm>
            <a:off x="4692325" y="3609475"/>
            <a:ext cx="3637799" cy="1430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1932475"/>
            <a:ext cx="8520600" cy="24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 </a:t>
            </a:r>
            <a:r>
              <a:rPr lang="en" u="sng">
                <a:solidFill>
                  <a:schemeClr val="hlink"/>
                </a:solidFill>
                <a:hlinkClick r:id="rId3"/>
              </a:rPr>
              <a:t>The Day the Yogurt Took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2 - The Second Renaissance (9 min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3 - </a:t>
            </a:r>
            <a:r>
              <a:rPr lang="en" u="sng">
                <a:solidFill>
                  <a:schemeClr val="hlink"/>
                </a:solidFill>
                <a:hlinkClick r:id="rId4"/>
              </a:rPr>
              <a:t>Sophia Talks About Her Plan</a:t>
            </a:r>
            <a:endParaRPr/>
          </a:p>
        </p:txBody>
      </p:sp>
      <p:sp>
        <p:nvSpPr>
          <p:cNvPr id="101" name="Google Shape;101;p19"/>
          <p:cNvSpPr txBox="1"/>
          <p:nvPr/>
        </p:nvSpPr>
        <p:spPr>
          <a:xfrm>
            <a:off x="497850" y="329625"/>
            <a:ext cx="81483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rPr>
              <a:t>Let’s look at three different societal scenarios...categorize these as being either “evil,” “neutral,” or “good.”  Come up with reasons why you feel these outcomes are good or bad and be ready to defend your thinking.  Jot down significant moments that seem to go against (or with) your own ethical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Scenario do you believe is the most likely?</a:t>
            </a:r>
            <a:endParaRPr/>
          </a:p>
        </p:txBody>
      </p:sp>
      <p:sp>
        <p:nvSpPr>
          <p:cNvPr id="107" name="Google Shape;107;p20"/>
          <p:cNvSpPr txBox="1"/>
          <p:nvPr>
            <p:ph idx="1" type="body"/>
          </p:nvPr>
        </p:nvSpPr>
        <p:spPr>
          <a:xfrm>
            <a:off x="311700" y="1152475"/>
            <a:ext cx="8520600" cy="241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Get in a group of 2-3 and construct an argument for which one of these scenarios you believe is the most likely to play out in the future.  Compare / contrast your ethical codes to help guide you.  Write 2-3 paragraphs to defend your reasoning.</a:t>
            </a:r>
            <a:endParaRPr sz="2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nvSpPr>
        <p:spPr>
          <a:xfrm>
            <a:off x="2135550" y="2052900"/>
            <a:ext cx="4872900" cy="10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How does a computer “see”?</a:t>
            </a:r>
            <a:endParaRPr sz="2800"/>
          </a:p>
          <a:p>
            <a:pPr indent="0" lvl="0" marL="0" rtl="0" algn="ctr">
              <a:spcBef>
                <a:spcPts val="0"/>
              </a:spcBef>
              <a:spcAft>
                <a:spcPts val="0"/>
              </a:spcAft>
              <a:buNone/>
            </a:pPr>
            <a:r>
              <a:rPr lang="en" sz="2800" u="sng">
                <a:solidFill>
                  <a:schemeClr val="hlink"/>
                </a:solidFill>
                <a:hlinkClick r:id="rId4"/>
              </a:rPr>
              <a:t>Edge Detection Cat Slides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